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8" r:id="rId11"/>
    <p:sldId id="267" r:id="rId12"/>
    <p:sldId id="281" r:id="rId13"/>
    <p:sldId id="271" r:id="rId14"/>
    <p:sldId id="272" r:id="rId15"/>
    <p:sldId id="282" r:id="rId16"/>
    <p:sldId id="273" r:id="rId17"/>
    <p:sldId id="275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41D39D-D3C0-1651-7DAA-77813EB21696}" name="Dhyan Bhavsar" initials="DB" userId="S::dbhavsar@ualberta.ca::c420edbe-da14-4157-b4e6-2ea4db752fb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0458" autoAdjust="0"/>
  </p:normalViewPr>
  <p:slideViewPr>
    <p:cSldViewPr snapToGrid="0">
      <p:cViewPr varScale="1">
        <p:scale>
          <a:sx n="74" d="100"/>
          <a:sy n="74" d="100"/>
        </p:scale>
        <p:origin x="79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1417B-D79D-4371-A128-C70D2DE9F99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1A39AE-7E0D-48D4-BC67-143E703F7A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Problem Statement</a:t>
          </a:r>
        </a:p>
      </dgm:t>
    </dgm:pt>
    <dgm:pt modelId="{11FF4A56-CEBB-44A2-8F15-5B334EB2A56C}" type="parTrans" cxnId="{82E7F8D3-0E74-4C41-B138-D83EE4E2EE41}">
      <dgm:prSet/>
      <dgm:spPr/>
      <dgm:t>
        <a:bodyPr/>
        <a:lstStyle/>
        <a:p>
          <a:endParaRPr lang="en-US"/>
        </a:p>
      </dgm:t>
    </dgm:pt>
    <dgm:pt modelId="{D90C9E78-F69D-49E7-9CAE-122E435087E0}" type="sibTrans" cxnId="{82E7F8D3-0E74-4C41-B138-D83EE4E2EE41}">
      <dgm:prSet/>
      <dgm:spPr/>
      <dgm:t>
        <a:bodyPr/>
        <a:lstStyle/>
        <a:p>
          <a:endParaRPr lang="en-US"/>
        </a:p>
      </dgm:t>
    </dgm:pt>
    <dgm:pt modelId="{0BAA200E-C664-40D3-99D3-B3FDE1D1CE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Responsible AI / Ethical Considerations</a:t>
          </a:r>
        </a:p>
      </dgm:t>
    </dgm:pt>
    <dgm:pt modelId="{A564F81A-B7CD-4828-838A-84AD3CE65522}" type="parTrans" cxnId="{C651A139-E029-4C87-9185-5E7A98792081}">
      <dgm:prSet/>
      <dgm:spPr/>
      <dgm:t>
        <a:bodyPr/>
        <a:lstStyle/>
        <a:p>
          <a:endParaRPr lang="en-US"/>
        </a:p>
      </dgm:t>
    </dgm:pt>
    <dgm:pt modelId="{F7829D6F-7B62-4948-A2A5-537E7041507E}" type="sibTrans" cxnId="{C651A139-E029-4C87-9185-5E7A98792081}">
      <dgm:prSet/>
      <dgm:spPr/>
      <dgm:t>
        <a:bodyPr/>
        <a:lstStyle/>
        <a:p>
          <a:endParaRPr lang="en-US"/>
        </a:p>
      </dgm:t>
    </dgm:pt>
    <dgm:pt modelId="{4D526FD9-25EF-49B6-A6BF-5114044F33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Context</a:t>
          </a:r>
        </a:p>
      </dgm:t>
    </dgm:pt>
    <dgm:pt modelId="{78E15AAE-ECD9-45B2-A847-79D72575893C}" type="parTrans" cxnId="{695363D8-D33E-43DF-A0A0-706D4C9A9DEF}">
      <dgm:prSet/>
      <dgm:spPr/>
      <dgm:t>
        <a:bodyPr/>
        <a:lstStyle/>
        <a:p>
          <a:endParaRPr lang="en-US"/>
        </a:p>
      </dgm:t>
    </dgm:pt>
    <dgm:pt modelId="{ABCB727F-EB88-4F18-8CBE-7E988EB4FCEE}" type="sibTrans" cxnId="{695363D8-D33E-43DF-A0A0-706D4C9A9DEF}">
      <dgm:prSet/>
      <dgm:spPr/>
      <dgm:t>
        <a:bodyPr/>
        <a:lstStyle/>
        <a:p>
          <a:endParaRPr lang="en-US"/>
        </a:p>
      </dgm:t>
    </dgm:pt>
    <dgm:pt modelId="{1891014D-469E-42ED-ADE1-EBA56DE544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</a:t>
          </a:r>
        </a:p>
      </dgm:t>
    </dgm:pt>
    <dgm:pt modelId="{3A79EB85-69AF-4F11-A3A6-A4815E45C80C}" type="parTrans" cxnId="{6DB78F51-3F62-4325-83F8-308F8558C9B5}">
      <dgm:prSet/>
      <dgm:spPr/>
      <dgm:t>
        <a:bodyPr/>
        <a:lstStyle/>
        <a:p>
          <a:endParaRPr lang="en-US"/>
        </a:p>
      </dgm:t>
    </dgm:pt>
    <dgm:pt modelId="{00FA6297-4676-4118-8B98-D1198D425B40}" type="sibTrans" cxnId="{6DB78F51-3F62-4325-83F8-308F8558C9B5}">
      <dgm:prSet/>
      <dgm:spPr/>
      <dgm:t>
        <a:bodyPr/>
        <a:lstStyle/>
        <a:p>
          <a:endParaRPr lang="en-US"/>
        </a:p>
      </dgm:t>
    </dgm:pt>
    <dgm:pt modelId="{B2676FFE-EFE9-45E8-AF06-A32628AF99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 Approach</a:t>
          </a:r>
        </a:p>
      </dgm:t>
    </dgm:pt>
    <dgm:pt modelId="{E4954E77-E5DA-405F-90C0-014FE4BF7D99}" type="parTrans" cxnId="{7E180C40-3850-41E5-8FB8-A9F7F68B6D7E}">
      <dgm:prSet/>
      <dgm:spPr/>
      <dgm:t>
        <a:bodyPr/>
        <a:lstStyle/>
        <a:p>
          <a:endParaRPr lang="en-US"/>
        </a:p>
      </dgm:t>
    </dgm:pt>
    <dgm:pt modelId="{06FD96A1-2CEE-4134-9C0D-D4421B10F5E0}" type="sibTrans" cxnId="{7E180C40-3850-41E5-8FB8-A9F7F68B6D7E}">
      <dgm:prSet/>
      <dgm:spPr/>
      <dgm:t>
        <a:bodyPr/>
        <a:lstStyle/>
        <a:p>
          <a:endParaRPr lang="en-US"/>
        </a:p>
      </dgm:t>
    </dgm:pt>
    <dgm:pt modelId="{1ABE06CB-60D9-4FC2-8C1C-3F925F4099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 &amp; Next Steps</a:t>
          </a:r>
        </a:p>
      </dgm:t>
    </dgm:pt>
    <dgm:pt modelId="{D8D830B5-8998-493A-B221-E4AFA3D0D0EA}" type="parTrans" cxnId="{906D3659-BDFC-4910-A0AF-C208934A0D01}">
      <dgm:prSet/>
      <dgm:spPr/>
      <dgm:t>
        <a:bodyPr/>
        <a:lstStyle/>
        <a:p>
          <a:endParaRPr lang="en-US"/>
        </a:p>
      </dgm:t>
    </dgm:pt>
    <dgm:pt modelId="{9C5F3CBA-67E0-441B-9AF0-A02CBE1D269C}" type="sibTrans" cxnId="{906D3659-BDFC-4910-A0AF-C208934A0D01}">
      <dgm:prSet/>
      <dgm:spPr/>
      <dgm:t>
        <a:bodyPr/>
        <a:lstStyle/>
        <a:p>
          <a:endParaRPr lang="en-US"/>
        </a:p>
      </dgm:t>
    </dgm:pt>
    <dgm:pt modelId="{B9636B02-8F1A-4D31-A48B-DE38466E6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Goals</a:t>
          </a:r>
        </a:p>
      </dgm:t>
    </dgm:pt>
    <dgm:pt modelId="{78785368-6657-4152-9460-7BB6DAF63D99}" type="sibTrans" cxnId="{85ABBD27-D1DA-40C1-BA3D-D1532055BBE2}">
      <dgm:prSet/>
      <dgm:spPr/>
      <dgm:t>
        <a:bodyPr/>
        <a:lstStyle/>
        <a:p>
          <a:endParaRPr lang="en-US"/>
        </a:p>
      </dgm:t>
    </dgm:pt>
    <dgm:pt modelId="{D7B2AE24-F880-4225-97EC-C07A487431D7}" type="parTrans" cxnId="{85ABBD27-D1DA-40C1-BA3D-D1532055BBE2}">
      <dgm:prSet/>
      <dgm:spPr/>
      <dgm:t>
        <a:bodyPr/>
        <a:lstStyle/>
        <a:p>
          <a:endParaRPr lang="en-US"/>
        </a:p>
      </dgm:t>
    </dgm:pt>
    <dgm:pt modelId="{2CE82FA8-AD52-4320-BA31-4E2C3563D0AE}" type="pres">
      <dgm:prSet presAssocID="{34E1417B-D79D-4371-A128-C70D2DE9F99F}" presName="root" presStyleCnt="0">
        <dgm:presLayoutVars>
          <dgm:dir/>
          <dgm:resizeHandles val="exact"/>
        </dgm:presLayoutVars>
      </dgm:prSet>
      <dgm:spPr/>
    </dgm:pt>
    <dgm:pt modelId="{F63FCE36-5716-414C-8E3F-FBA835E97D7A}" type="pres">
      <dgm:prSet presAssocID="{D31A39AE-7E0D-48D4-BC67-143E703F7A7D}" presName="compNode" presStyleCnt="0"/>
      <dgm:spPr/>
    </dgm:pt>
    <dgm:pt modelId="{1AFDC59D-2066-446D-BE21-401F62EC319B}" type="pres">
      <dgm:prSet presAssocID="{D31A39AE-7E0D-48D4-BC67-143E703F7A7D}" presName="bgRect" presStyleLbl="bgShp" presStyleIdx="0" presStyleCnt="7"/>
      <dgm:spPr/>
    </dgm:pt>
    <dgm:pt modelId="{6DFA2BB1-474B-4BED-A1DA-C75A2947274C}" type="pres">
      <dgm:prSet presAssocID="{D31A39AE-7E0D-48D4-BC67-143E703F7A7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0A8105F-6D17-4974-9A3E-F6FAADEBD432}" type="pres">
      <dgm:prSet presAssocID="{D31A39AE-7E0D-48D4-BC67-143E703F7A7D}" presName="spaceRect" presStyleCnt="0"/>
      <dgm:spPr/>
    </dgm:pt>
    <dgm:pt modelId="{A6B4F1F8-C020-478D-B5FF-A9F1BE173B4C}" type="pres">
      <dgm:prSet presAssocID="{D31A39AE-7E0D-48D4-BC67-143E703F7A7D}" presName="parTx" presStyleLbl="revTx" presStyleIdx="0" presStyleCnt="7">
        <dgm:presLayoutVars>
          <dgm:chMax val="0"/>
          <dgm:chPref val="0"/>
        </dgm:presLayoutVars>
      </dgm:prSet>
      <dgm:spPr/>
    </dgm:pt>
    <dgm:pt modelId="{B5FAB01B-D3EC-4415-B617-B47C621096DD}" type="pres">
      <dgm:prSet presAssocID="{D90C9E78-F69D-49E7-9CAE-122E435087E0}" presName="sibTrans" presStyleCnt="0"/>
      <dgm:spPr/>
    </dgm:pt>
    <dgm:pt modelId="{9949D376-5AB9-4DF2-827F-F447CD0A3DED}" type="pres">
      <dgm:prSet presAssocID="{B9636B02-8F1A-4D31-A48B-DE38466E6DFA}" presName="compNode" presStyleCnt="0"/>
      <dgm:spPr/>
    </dgm:pt>
    <dgm:pt modelId="{59583A5F-832A-4C76-9984-EFF551E6378D}" type="pres">
      <dgm:prSet presAssocID="{B9636B02-8F1A-4D31-A48B-DE38466E6DFA}" presName="bgRect" presStyleLbl="bgShp" presStyleIdx="1" presStyleCnt="7"/>
      <dgm:spPr/>
    </dgm:pt>
    <dgm:pt modelId="{D1290D69-126A-4B64-8BC6-E41D19D4F0D8}" type="pres">
      <dgm:prSet presAssocID="{B9636B02-8F1A-4D31-A48B-DE38466E6DF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F2F630C-A834-4E58-994F-58E9A018E2DD}" type="pres">
      <dgm:prSet presAssocID="{B9636B02-8F1A-4D31-A48B-DE38466E6DFA}" presName="spaceRect" presStyleCnt="0"/>
      <dgm:spPr/>
    </dgm:pt>
    <dgm:pt modelId="{0D355106-5561-4048-8EBC-49D5B9936084}" type="pres">
      <dgm:prSet presAssocID="{B9636B02-8F1A-4D31-A48B-DE38466E6DFA}" presName="parTx" presStyleLbl="revTx" presStyleIdx="1" presStyleCnt="7">
        <dgm:presLayoutVars>
          <dgm:chMax val="0"/>
          <dgm:chPref val="0"/>
        </dgm:presLayoutVars>
      </dgm:prSet>
      <dgm:spPr/>
    </dgm:pt>
    <dgm:pt modelId="{A396B536-F5E3-4114-A9DA-6719C0DCFD56}" type="pres">
      <dgm:prSet presAssocID="{78785368-6657-4152-9460-7BB6DAF63D99}" presName="sibTrans" presStyleCnt="0"/>
      <dgm:spPr/>
    </dgm:pt>
    <dgm:pt modelId="{553A50EC-9E2F-4C69-9A1D-82D6328618AD}" type="pres">
      <dgm:prSet presAssocID="{0BAA200E-C664-40D3-99D3-B3FDE1D1CE76}" presName="compNode" presStyleCnt="0"/>
      <dgm:spPr/>
    </dgm:pt>
    <dgm:pt modelId="{A9B660A3-097D-4A78-B566-A70B265A8491}" type="pres">
      <dgm:prSet presAssocID="{0BAA200E-C664-40D3-99D3-B3FDE1D1CE76}" presName="bgRect" presStyleLbl="bgShp" presStyleIdx="2" presStyleCnt="7"/>
      <dgm:spPr/>
    </dgm:pt>
    <dgm:pt modelId="{B2025F17-217D-444D-88A1-DFBB2B1233D8}" type="pres">
      <dgm:prSet presAssocID="{0BAA200E-C664-40D3-99D3-B3FDE1D1CE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AF4DA94-D3A1-4C98-B306-CAD8FF5E31AE}" type="pres">
      <dgm:prSet presAssocID="{0BAA200E-C664-40D3-99D3-B3FDE1D1CE76}" presName="spaceRect" presStyleCnt="0"/>
      <dgm:spPr/>
    </dgm:pt>
    <dgm:pt modelId="{D21747B7-A302-43EB-9E2A-B036E1A53C69}" type="pres">
      <dgm:prSet presAssocID="{0BAA200E-C664-40D3-99D3-B3FDE1D1CE76}" presName="parTx" presStyleLbl="revTx" presStyleIdx="2" presStyleCnt="7">
        <dgm:presLayoutVars>
          <dgm:chMax val="0"/>
          <dgm:chPref val="0"/>
        </dgm:presLayoutVars>
      </dgm:prSet>
      <dgm:spPr/>
    </dgm:pt>
    <dgm:pt modelId="{C800AA8E-EA11-48A0-A0FE-B9FCE768D1A1}" type="pres">
      <dgm:prSet presAssocID="{F7829D6F-7B62-4948-A2A5-537E7041507E}" presName="sibTrans" presStyleCnt="0"/>
      <dgm:spPr/>
    </dgm:pt>
    <dgm:pt modelId="{6756CBDF-8474-4079-A02B-30221CCA2A93}" type="pres">
      <dgm:prSet presAssocID="{4D526FD9-25EF-49B6-A6BF-5114044F333C}" presName="compNode" presStyleCnt="0"/>
      <dgm:spPr/>
    </dgm:pt>
    <dgm:pt modelId="{964D1A5B-8C66-47EA-9975-F8A7490F75DB}" type="pres">
      <dgm:prSet presAssocID="{4D526FD9-25EF-49B6-A6BF-5114044F333C}" presName="bgRect" presStyleLbl="bgShp" presStyleIdx="3" presStyleCnt="7"/>
      <dgm:spPr/>
    </dgm:pt>
    <dgm:pt modelId="{91184042-B73C-4FA1-B3F1-0A3B8DBE259A}" type="pres">
      <dgm:prSet presAssocID="{4D526FD9-25EF-49B6-A6BF-5114044F333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C0CDBD-3C96-4737-9CE6-FF5849BCD371}" type="pres">
      <dgm:prSet presAssocID="{4D526FD9-25EF-49B6-A6BF-5114044F333C}" presName="spaceRect" presStyleCnt="0"/>
      <dgm:spPr/>
    </dgm:pt>
    <dgm:pt modelId="{808C6026-1129-4EA3-8062-F09E4C5CD35D}" type="pres">
      <dgm:prSet presAssocID="{4D526FD9-25EF-49B6-A6BF-5114044F333C}" presName="parTx" presStyleLbl="revTx" presStyleIdx="3" presStyleCnt="7">
        <dgm:presLayoutVars>
          <dgm:chMax val="0"/>
          <dgm:chPref val="0"/>
        </dgm:presLayoutVars>
      </dgm:prSet>
      <dgm:spPr/>
    </dgm:pt>
    <dgm:pt modelId="{15F056D2-FD55-4C2A-BCC0-AD774E96B55E}" type="pres">
      <dgm:prSet presAssocID="{ABCB727F-EB88-4F18-8CBE-7E988EB4FCEE}" presName="sibTrans" presStyleCnt="0"/>
      <dgm:spPr/>
    </dgm:pt>
    <dgm:pt modelId="{69B626CA-E38A-4ACC-B43D-36C5CD19DF98}" type="pres">
      <dgm:prSet presAssocID="{1891014D-469E-42ED-ADE1-EBA56DE5442F}" presName="compNode" presStyleCnt="0"/>
      <dgm:spPr/>
    </dgm:pt>
    <dgm:pt modelId="{6610BC6F-D64A-4345-B7F5-DD5FFD9EF1D5}" type="pres">
      <dgm:prSet presAssocID="{1891014D-469E-42ED-ADE1-EBA56DE5442F}" presName="bgRect" presStyleLbl="bgShp" presStyleIdx="4" presStyleCnt="7"/>
      <dgm:spPr/>
    </dgm:pt>
    <dgm:pt modelId="{57BCA188-BA9A-4E51-A9F0-24A0289C3DD8}" type="pres">
      <dgm:prSet presAssocID="{1891014D-469E-42ED-ADE1-EBA56DE5442F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2DAEAB2-9FC2-4C74-8A39-25BB7A4E8878}" type="pres">
      <dgm:prSet presAssocID="{1891014D-469E-42ED-ADE1-EBA56DE5442F}" presName="spaceRect" presStyleCnt="0"/>
      <dgm:spPr/>
    </dgm:pt>
    <dgm:pt modelId="{68F13B46-198B-4215-A3D5-8EC8B3FD0F8C}" type="pres">
      <dgm:prSet presAssocID="{1891014D-469E-42ED-ADE1-EBA56DE5442F}" presName="parTx" presStyleLbl="revTx" presStyleIdx="4" presStyleCnt="7">
        <dgm:presLayoutVars>
          <dgm:chMax val="0"/>
          <dgm:chPref val="0"/>
        </dgm:presLayoutVars>
      </dgm:prSet>
      <dgm:spPr/>
    </dgm:pt>
    <dgm:pt modelId="{92BE602C-4ECE-466F-98B6-05F53D5E53C5}" type="pres">
      <dgm:prSet presAssocID="{00FA6297-4676-4118-8B98-D1198D425B40}" presName="sibTrans" presStyleCnt="0"/>
      <dgm:spPr/>
    </dgm:pt>
    <dgm:pt modelId="{D6608105-6FB4-4BA4-94D0-992D02FE3ED1}" type="pres">
      <dgm:prSet presAssocID="{B2676FFE-EFE9-45E8-AF06-A32628AF99DC}" presName="compNode" presStyleCnt="0"/>
      <dgm:spPr/>
    </dgm:pt>
    <dgm:pt modelId="{B2DFD554-4BC7-4CA9-A40C-6F7065E19FD5}" type="pres">
      <dgm:prSet presAssocID="{B2676FFE-EFE9-45E8-AF06-A32628AF99DC}" presName="bgRect" presStyleLbl="bgShp" presStyleIdx="5" presStyleCnt="7"/>
      <dgm:spPr/>
    </dgm:pt>
    <dgm:pt modelId="{60B5D8EC-F849-43CA-9948-A81A161CB8CD}" type="pres">
      <dgm:prSet presAssocID="{B2676FFE-EFE9-45E8-AF06-A32628AF99D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8A8FB02-EC3C-4E15-9BBA-DDAA50D24111}" type="pres">
      <dgm:prSet presAssocID="{B2676FFE-EFE9-45E8-AF06-A32628AF99DC}" presName="spaceRect" presStyleCnt="0"/>
      <dgm:spPr/>
    </dgm:pt>
    <dgm:pt modelId="{1364C79D-4102-47A3-B958-FFAA948E061C}" type="pres">
      <dgm:prSet presAssocID="{B2676FFE-EFE9-45E8-AF06-A32628AF99DC}" presName="parTx" presStyleLbl="revTx" presStyleIdx="5" presStyleCnt="7">
        <dgm:presLayoutVars>
          <dgm:chMax val="0"/>
          <dgm:chPref val="0"/>
        </dgm:presLayoutVars>
      </dgm:prSet>
      <dgm:spPr/>
    </dgm:pt>
    <dgm:pt modelId="{577D126B-D0CA-4168-876A-5970D65CC8CD}" type="pres">
      <dgm:prSet presAssocID="{06FD96A1-2CEE-4134-9C0D-D4421B10F5E0}" presName="sibTrans" presStyleCnt="0"/>
      <dgm:spPr/>
    </dgm:pt>
    <dgm:pt modelId="{839AD298-B962-40B0-8C86-8EA8CBB287DC}" type="pres">
      <dgm:prSet presAssocID="{1ABE06CB-60D9-4FC2-8C1C-3F925F409968}" presName="compNode" presStyleCnt="0"/>
      <dgm:spPr/>
    </dgm:pt>
    <dgm:pt modelId="{99C237EE-FA95-4C72-AD9D-488F4B0D5F65}" type="pres">
      <dgm:prSet presAssocID="{1ABE06CB-60D9-4FC2-8C1C-3F925F409968}" presName="bgRect" presStyleLbl="bgShp" presStyleIdx="6" presStyleCnt="7"/>
      <dgm:spPr/>
    </dgm:pt>
    <dgm:pt modelId="{2550C115-F10A-4F8C-82BF-E69F24D88705}" type="pres">
      <dgm:prSet presAssocID="{1ABE06CB-60D9-4FC2-8C1C-3F925F40996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6BE5155-8FA8-48DA-9D20-EA278E3EB224}" type="pres">
      <dgm:prSet presAssocID="{1ABE06CB-60D9-4FC2-8C1C-3F925F409968}" presName="spaceRect" presStyleCnt="0"/>
      <dgm:spPr/>
    </dgm:pt>
    <dgm:pt modelId="{0FC89199-5FEB-4247-A767-ABA277661AD2}" type="pres">
      <dgm:prSet presAssocID="{1ABE06CB-60D9-4FC2-8C1C-3F925F40996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5D80E25-253C-487B-9715-5DAE6B67014A}" type="presOf" srcId="{4D526FD9-25EF-49B6-A6BF-5114044F333C}" destId="{808C6026-1129-4EA3-8062-F09E4C5CD35D}" srcOrd="0" destOrd="0" presId="urn:microsoft.com/office/officeart/2018/2/layout/IconVerticalSolidList"/>
    <dgm:cxn modelId="{85ABBD27-D1DA-40C1-BA3D-D1532055BBE2}" srcId="{34E1417B-D79D-4371-A128-C70D2DE9F99F}" destId="{B9636B02-8F1A-4D31-A48B-DE38466E6DFA}" srcOrd="1" destOrd="0" parTransId="{D7B2AE24-F880-4225-97EC-C07A487431D7}" sibTransId="{78785368-6657-4152-9460-7BB6DAF63D99}"/>
    <dgm:cxn modelId="{C651A139-E029-4C87-9185-5E7A98792081}" srcId="{34E1417B-D79D-4371-A128-C70D2DE9F99F}" destId="{0BAA200E-C664-40D3-99D3-B3FDE1D1CE76}" srcOrd="2" destOrd="0" parTransId="{A564F81A-B7CD-4828-838A-84AD3CE65522}" sibTransId="{F7829D6F-7B62-4948-A2A5-537E7041507E}"/>
    <dgm:cxn modelId="{7E180C40-3850-41E5-8FB8-A9F7F68B6D7E}" srcId="{34E1417B-D79D-4371-A128-C70D2DE9F99F}" destId="{B2676FFE-EFE9-45E8-AF06-A32628AF99DC}" srcOrd="5" destOrd="0" parTransId="{E4954E77-E5DA-405F-90C0-014FE4BF7D99}" sibTransId="{06FD96A1-2CEE-4134-9C0D-D4421B10F5E0}"/>
    <dgm:cxn modelId="{1CAA085D-CA9B-455F-998F-E4A8A302FCDD}" type="presOf" srcId="{1891014D-469E-42ED-ADE1-EBA56DE5442F}" destId="{68F13B46-198B-4215-A3D5-8EC8B3FD0F8C}" srcOrd="0" destOrd="0" presId="urn:microsoft.com/office/officeart/2018/2/layout/IconVerticalSolidList"/>
    <dgm:cxn modelId="{4A2F3944-B4F9-42C5-A375-657180CD8B82}" type="presOf" srcId="{34E1417B-D79D-4371-A128-C70D2DE9F99F}" destId="{2CE82FA8-AD52-4320-BA31-4E2C3563D0AE}" srcOrd="0" destOrd="0" presId="urn:microsoft.com/office/officeart/2018/2/layout/IconVerticalSolidList"/>
    <dgm:cxn modelId="{6DB78F51-3F62-4325-83F8-308F8558C9B5}" srcId="{34E1417B-D79D-4371-A128-C70D2DE9F99F}" destId="{1891014D-469E-42ED-ADE1-EBA56DE5442F}" srcOrd="4" destOrd="0" parTransId="{3A79EB85-69AF-4F11-A3A6-A4815E45C80C}" sibTransId="{00FA6297-4676-4118-8B98-D1198D425B40}"/>
    <dgm:cxn modelId="{B780E276-6FDE-4B7B-B550-F284191A2F7D}" type="presOf" srcId="{B9636B02-8F1A-4D31-A48B-DE38466E6DFA}" destId="{0D355106-5561-4048-8EBC-49D5B9936084}" srcOrd="0" destOrd="0" presId="urn:microsoft.com/office/officeart/2018/2/layout/IconVerticalSolidList"/>
    <dgm:cxn modelId="{906D3659-BDFC-4910-A0AF-C208934A0D01}" srcId="{34E1417B-D79D-4371-A128-C70D2DE9F99F}" destId="{1ABE06CB-60D9-4FC2-8C1C-3F925F409968}" srcOrd="6" destOrd="0" parTransId="{D8D830B5-8998-493A-B221-E4AFA3D0D0EA}" sibTransId="{9C5F3CBA-67E0-441B-9AF0-A02CBE1D269C}"/>
    <dgm:cxn modelId="{27CB047F-FDDE-4F2B-B380-2FBAF06B7AB9}" type="presOf" srcId="{B2676FFE-EFE9-45E8-AF06-A32628AF99DC}" destId="{1364C79D-4102-47A3-B958-FFAA948E061C}" srcOrd="0" destOrd="0" presId="urn:microsoft.com/office/officeart/2018/2/layout/IconVerticalSolidList"/>
    <dgm:cxn modelId="{06776391-D6FE-4E7E-B0B2-A6FEF2CB9DA2}" type="presOf" srcId="{0BAA200E-C664-40D3-99D3-B3FDE1D1CE76}" destId="{D21747B7-A302-43EB-9E2A-B036E1A53C69}" srcOrd="0" destOrd="0" presId="urn:microsoft.com/office/officeart/2018/2/layout/IconVerticalSolidList"/>
    <dgm:cxn modelId="{82E7F8D3-0E74-4C41-B138-D83EE4E2EE41}" srcId="{34E1417B-D79D-4371-A128-C70D2DE9F99F}" destId="{D31A39AE-7E0D-48D4-BC67-143E703F7A7D}" srcOrd="0" destOrd="0" parTransId="{11FF4A56-CEBB-44A2-8F15-5B334EB2A56C}" sibTransId="{D90C9E78-F69D-49E7-9CAE-122E435087E0}"/>
    <dgm:cxn modelId="{695363D8-D33E-43DF-A0A0-706D4C9A9DEF}" srcId="{34E1417B-D79D-4371-A128-C70D2DE9F99F}" destId="{4D526FD9-25EF-49B6-A6BF-5114044F333C}" srcOrd="3" destOrd="0" parTransId="{78E15AAE-ECD9-45B2-A847-79D72575893C}" sibTransId="{ABCB727F-EB88-4F18-8CBE-7E988EB4FCEE}"/>
    <dgm:cxn modelId="{2C78E3D9-E6C0-41DE-A94C-F51291484839}" type="presOf" srcId="{D31A39AE-7E0D-48D4-BC67-143E703F7A7D}" destId="{A6B4F1F8-C020-478D-B5FF-A9F1BE173B4C}" srcOrd="0" destOrd="0" presId="urn:microsoft.com/office/officeart/2018/2/layout/IconVerticalSolidList"/>
    <dgm:cxn modelId="{455C31F4-96EA-4216-B54D-65BB2E2FAD84}" type="presOf" srcId="{1ABE06CB-60D9-4FC2-8C1C-3F925F409968}" destId="{0FC89199-5FEB-4247-A767-ABA277661AD2}" srcOrd="0" destOrd="0" presId="urn:microsoft.com/office/officeart/2018/2/layout/IconVerticalSolidList"/>
    <dgm:cxn modelId="{72ABDA25-DABD-41F9-9522-C87ABED11BCE}" type="presParOf" srcId="{2CE82FA8-AD52-4320-BA31-4E2C3563D0AE}" destId="{F63FCE36-5716-414C-8E3F-FBA835E97D7A}" srcOrd="0" destOrd="0" presId="urn:microsoft.com/office/officeart/2018/2/layout/IconVerticalSolidList"/>
    <dgm:cxn modelId="{64ADBB11-F190-41B3-A2A5-29AD94BC8D11}" type="presParOf" srcId="{F63FCE36-5716-414C-8E3F-FBA835E97D7A}" destId="{1AFDC59D-2066-446D-BE21-401F62EC319B}" srcOrd="0" destOrd="0" presId="urn:microsoft.com/office/officeart/2018/2/layout/IconVerticalSolidList"/>
    <dgm:cxn modelId="{C04E2683-B218-467A-B445-9AED0A759966}" type="presParOf" srcId="{F63FCE36-5716-414C-8E3F-FBA835E97D7A}" destId="{6DFA2BB1-474B-4BED-A1DA-C75A2947274C}" srcOrd="1" destOrd="0" presId="urn:microsoft.com/office/officeart/2018/2/layout/IconVerticalSolidList"/>
    <dgm:cxn modelId="{071FDFCA-6503-42F7-8702-ED2F8B7AC483}" type="presParOf" srcId="{F63FCE36-5716-414C-8E3F-FBA835E97D7A}" destId="{00A8105F-6D17-4974-9A3E-F6FAADEBD432}" srcOrd="2" destOrd="0" presId="urn:microsoft.com/office/officeart/2018/2/layout/IconVerticalSolidList"/>
    <dgm:cxn modelId="{40036028-F0E0-4ADA-BA71-0A8AEA5E8BFE}" type="presParOf" srcId="{F63FCE36-5716-414C-8E3F-FBA835E97D7A}" destId="{A6B4F1F8-C020-478D-B5FF-A9F1BE173B4C}" srcOrd="3" destOrd="0" presId="urn:microsoft.com/office/officeart/2018/2/layout/IconVerticalSolidList"/>
    <dgm:cxn modelId="{77617EDE-227C-4107-91F3-0F6C4BC8EA88}" type="presParOf" srcId="{2CE82FA8-AD52-4320-BA31-4E2C3563D0AE}" destId="{B5FAB01B-D3EC-4415-B617-B47C621096DD}" srcOrd="1" destOrd="0" presId="urn:microsoft.com/office/officeart/2018/2/layout/IconVerticalSolidList"/>
    <dgm:cxn modelId="{2F261F39-62D9-4890-912F-FA86E1C72EE6}" type="presParOf" srcId="{2CE82FA8-AD52-4320-BA31-4E2C3563D0AE}" destId="{9949D376-5AB9-4DF2-827F-F447CD0A3DED}" srcOrd="2" destOrd="0" presId="urn:microsoft.com/office/officeart/2018/2/layout/IconVerticalSolidList"/>
    <dgm:cxn modelId="{19B4FE6F-5148-4CA8-8540-03D81EA1F27E}" type="presParOf" srcId="{9949D376-5AB9-4DF2-827F-F447CD0A3DED}" destId="{59583A5F-832A-4C76-9984-EFF551E6378D}" srcOrd="0" destOrd="0" presId="urn:microsoft.com/office/officeart/2018/2/layout/IconVerticalSolidList"/>
    <dgm:cxn modelId="{467BF754-1A69-43C9-9569-E7450AEF487C}" type="presParOf" srcId="{9949D376-5AB9-4DF2-827F-F447CD0A3DED}" destId="{D1290D69-126A-4B64-8BC6-E41D19D4F0D8}" srcOrd="1" destOrd="0" presId="urn:microsoft.com/office/officeart/2018/2/layout/IconVerticalSolidList"/>
    <dgm:cxn modelId="{FA1B4D76-0211-428D-AA63-A27CBA0483E5}" type="presParOf" srcId="{9949D376-5AB9-4DF2-827F-F447CD0A3DED}" destId="{1F2F630C-A834-4E58-994F-58E9A018E2DD}" srcOrd="2" destOrd="0" presId="urn:microsoft.com/office/officeart/2018/2/layout/IconVerticalSolidList"/>
    <dgm:cxn modelId="{FAE3D9E2-8EDF-40F8-80D8-2ED8FF0C9BF5}" type="presParOf" srcId="{9949D376-5AB9-4DF2-827F-F447CD0A3DED}" destId="{0D355106-5561-4048-8EBC-49D5B9936084}" srcOrd="3" destOrd="0" presId="urn:microsoft.com/office/officeart/2018/2/layout/IconVerticalSolidList"/>
    <dgm:cxn modelId="{A85B0B99-BE8F-407E-967F-B88B098E7BE9}" type="presParOf" srcId="{2CE82FA8-AD52-4320-BA31-4E2C3563D0AE}" destId="{A396B536-F5E3-4114-A9DA-6719C0DCFD56}" srcOrd="3" destOrd="0" presId="urn:microsoft.com/office/officeart/2018/2/layout/IconVerticalSolidList"/>
    <dgm:cxn modelId="{1A7A00A5-449D-4B23-8899-B5ACCCAAAC3D}" type="presParOf" srcId="{2CE82FA8-AD52-4320-BA31-4E2C3563D0AE}" destId="{553A50EC-9E2F-4C69-9A1D-82D6328618AD}" srcOrd="4" destOrd="0" presId="urn:microsoft.com/office/officeart/2018/2/layout/IconVerticalSolidList"/>
    <dgm:cxn modelId="{8C35552C-84A7-4C70-AF05-A37DD563FF09}" type="presParOf" srcId="{553A50EC-9E2F-4C69-9A1D-82D6328618AD}" destId="{A9B660A3-097D-4A78-B566-A70B265A8491}" srcOrd="0" destOrd="0" presId="urn:microsoft.com/office/officeart/2018/2/layout/IconVerticalSolidList"/>
    <dgm:cxn modelId="{257E52D5-9767-4869-A916-B1A2FFF20BB4}" type="presParOf" srcId="{553A50EC-9E2F-4C69-9A1D-82D6328618AD}" destId="{B2025F17-217D-444D-88A1-DFBB2B1233D8}" srcOrd="1" destOrd="0" presId="urn:microsoft.com/office/officeart/2018/2/layout/IconVerticalSolidList"/>
    <dgm:cxn modelId="{CD789510-FAAC-4113-8C40-2A17654BFD2D}" type="presParOf" srcId="{553A50EC-9E2F-4C69-9A1D-82D6328618AD}" destId="{4AF4DA94-D3A1-4C98-B306-CAD8FF5E31AE}" srcOrd="2" destOrd="0" presId="urn:microsoft.com/office/officeart/2018/2/layout/IconVerticalSolidList"/>
    <dgm:cxn modelId="{F7373A34-668A-42E1-B89D-3081F6AA7F40}" type="presParOf" srcId="{553A50EC-9E2F-4C69-9A1D-82D6328618AD}" destId="{D21747B7-A302-43EB-9E2A-B036E1A53C69}" srcOrd="3" destOrd="0" presId="urn:microsoft.com/office/officeart/2018/2/layout/IconVerticalSolidList"/>
    <dgm:cxn modelId="{E66CE3DA-ABED-48CD-85C4-DCBEE5289F62}" type="presParOf" srcId="{2CE82FA8-AD52-4320-BA31-4E2C3563D0AE}" destId="{C800AA8E-EA11-48A0-A0FE-B9FCE768D1A1}" srcOrd="5" destOrd="0" presId="urn:microsoft.com/office/officeart/2018/2/layout/IconVerticalSolidList"/>
    <dgm:cxn modelId="{36D08F91-4E81-45F8-9FF1-90E30731FD93}" type="presParOf" srcId="{2CE82FA8-AD52-4320-BA31-4E2C3563D0AE}" destId="{6756CBDF-8474-4079-A02B-30221CCA2A93}" srcOrd="6" destOrd="0" presId="urn:microsoft.com/office/officeart/2018/2/layout/IconVerticalSolidList"/>
    <dgm:cxn modelId="{B8A4F4B0-3FD9-411F-B713-0CD7E3E816F3}" type="presParOf" srcId="{6756CBDF-8474-4079-A02B-30221CCA2A93}" destId="{964D1A5B-8C66-47EA-9975-F8A7490F75DB}" srcOrd="0" destOrd="0" presId="urn:microsoft.com/office/officeart/2018/2/layout/IconVerticalSolidList"/>
    <dgm:cxn modelId="{728093E7-D16B-4FFA-817E-A5992D1C1F5F}" type="presParOf" srcId="{6756CBDF-8474-4079-A02B-30221CCA2A93}" destId="{91184042-B73C-4FA1-B3F1-0A3B8DBE259A}" srcOrd="1" destOrd="0" presId="urn:microsoft.com/office/officeart/2018/2/layout/IconVerticalSolidList"/>
    <dgm:cxn modelId="{FA1D5C22-D83A-45A6-8F01-85112A365777}" type="presParOf" srcId="{6756CBDF-8474-4079-A02B-30221CCA2A93}" destId="{17C0CDBD-3C96-4737-9CE6-FF5849BCD371}" srcOrd="2" destOrd="0" presId="urn:microsoft.com/office/officeart/2018/2/layout/IconVerticalSolidList"/>
    <dgm:cxn modelId="{0E27B909-F244-49E9-82A2-A59B3CE21309}" type="presParOf" srcId="{6756CBDF-8474-4079-A02B-30221CCA2A93}" destId="{808C6026-1129-4EA3-8062-F09E4C5CD35D}" srcOrd="3" destOrd="0" presId="urn:microsoft.com/office/officeart/2018/2/layout/IconVerticalSolidList"/>
    <dgm:cxn modelId="{EEA1606E-5D62-4EDF-BD36-B31CF5A1F788}" type="presParOf" srcId="{2CE82FA8-AD52-4320-BA31-4E2C3563D0AE}" destId="{15F056D2-FD55-4C2A-BCC0-AD774E96B55E}" srcOrd="7" destOrd="0" presId="urn:microsoft.com/office/officeart/2018/2/layout/IconVerticalSolidList"/>
    <dgm:cxn modelId="{89E2AA91-2A22-4196-BB3D-1F8B01545FA7}" type="presParOf" srcId="{2CE82FA8-AD52-4320-BA31-4E2C3563D0AE}" destId="{69B626CA-E38A-4ACC-B43D-36C5CD19DF98}" srcOrd="8" destOrd="0" presId="urn:microsoft.com/office/officeart/2018/2/layout/IconVerticalSolidList"/>
    <dgm:cxn modelId="{BF2D656D-A3A3-4CB8-9B68-B24779B8D3C5}" type="presParOf" srcId="{69B626CA-E38A-4ACC-B43D-36C5CD19DF98}" destId="{6610BC6F-D64A-4345-B7F5-DD5FFD9EF1D5}" srcOrd="0" destOrd="0" presId="urn:microsoft.com/office/officeart/2018/2/layout/IconVerticalSolidList"/>
    <dgm:cxn modelId="{3DCF14CD-9319-4B01-868B-F0FFD7DA3CB7}" type="presParOf" srcId="{69B626CA-E38A-4ACC-B43D-36C5CD19DF98}" destId="{57BCA188-BA9A-4E51-A9F0-24A0289C3DD8}" srcOrd="1" destOrd="0" presId="urn:microsoft.com/office/officeart/2018/2/layout/IconVerticalSolidList"/>
    <dgm:cxn modelId="{EEC56923-9DAB-4B6B-A368-A30D71E487D3}" type="presParOf" srcId="{69B626CA-E38A-4ACC-B43D-36C5CD19DF98}" destId="{A2DAEAB2-9FC2-4C74-8A39-25BB7A4E8878}" srcOrd="2" destOrd="0" presId="urn:microsoft.com/office/officeart/2018/2/layout/IconVerticalSolidList"/>
    <dgm:cxn modelId="{1339E4CA-AEFB-4D4A-8FF7-FF978A5B082E}" type="presParOf" srcId="{69B626CA-E38A-4ACC-B43D-36C5CD19DF98}" destId="{68F13B46-198B-4215-A3D5-8EC8B3FD0F8C}" srcOrd="3" destOrd="0" presId="urn:microsoft.com/office/officeart/2018/2/layout/IconVerticalSolidList"/>
    <dgm:cxn modelId="{2B0D27F9-54BC-4101-9E13-F838FB62BE83}" type="presParOf" srcId="{2CE82FA8-AD52-4320-BA31-4E2C3563D0AE}" destId="{92BE602C-4ECE-466F-98B6-05F53D5E53C5}" srcOrd="9" destOrd="0" presId="urn:microsoft.com/office/officeart/2018/2/layout/IconVerticalSolidList"/>
    <dgm:cxn modelId="{935BEEFD-FDDB-4511-BA87-CBDA8171D8D2}" type="presParOf" srcId="{2CE82FA8-AD52-4320-BA31-4E2C3563D0AE}" destId="{D6608105-6FB4-4BA4-94D0-992D02FE3ED1}" srcOrd="10" destOrd="0" presId="urn:microsoft.com/office/officeart/2018/2/layout/IconVerticalSolidList"/>
    <dgm:cxn modelId="{B330978A-BD04-4DEB-805A-FCC980F5C69A}" type="presParOf" srcId="{D6608105-6FB4-4BA4-94D0-992D02FE3ED1}" destId="{B2DFD554-4BC7-4CA9-A40C-6F7065E19FD5}" srcOrd="0" destOrd="0" presId="urn:microsoft.com/office/officeart/2018/2/layout/IconVerticalSolidList"/>
    <dgm:cxn modelId="{45422D43-B069-4787-B42E-9902D5FAC844}" type="presParOf" srcId="{D6608105-6FB4-4BA4-94D0-992D02FE3ED1}" destId="{60B5D8EC-F849-43CA-9948-A81A161CB8CD}" srcOrd="1" destOrd="0" presId="urn:microsoft.com/office/officeart/2018/2/layout/IconVerticalSolidList"/>
    <dgm:cxn modelId="{DBFCC175-E291-4247-809A-31B2335C5BD0}" type="presParOf" srcId="{D6608105-6FB4-4BA4-94D0-992D02FE3ED1}" destId="{68A8FB02-EC3C-4E15-9BBA-DDAA50D24111}" srcOrd="2" destOrd="0" presId="urn:microsoft.com/office/officeart/2018/2/layout/IconVerticalSolidList"/>
    <dgm:cxn modelId="{545C3392-486F-4B7E-9209-AA1986B36014}" type="presParOf" srcId="{D6608105-6FB4-4BA4-94D0-992D02FE3ED1}" destId="{1364C79D-4102-47A3-B958-FFAA948E061C}" srcOrd="3" destOrd="0" presId="urn:microsoft.com/office/officeart/2018/2/layout/IconVerticalSolidList"/>
    <dgm:cxn modelId="{C47C1AE2-A2F5-4AF3-BDB4-B78A607C9006}" type="presParOf" srcId="{2CE82FA8-AD52-4320-BA31-4E2C3563D0AE}" destId="{577D126B-D0CA-4168-876A-5970D65CC8CD}" srcOrd="11" destOrd="0" presId="urn:microsoft.com/office/officeart/2018/2/layout/IconVerticalSolidList"/>
    <dgm:cxn modelId="{2C5FF751-81D1-4469-AC72-C906A785C67E}" type="presParOf" srcId="{2CE82FA8-AD52-4320-BA31-4E2C3563D0AE}" destId="{839AD298-B962-40B0-8C86-8EA8CBB287DC}" srcOrd="12" destOrd="0" presId="urn:microsoft.com/office/officeart/2018/2/layout/IconVerticalSolidList"/>
    <dgm:cxn modelId="{031A94A8-54FE-4870-AF47-A3C86DB6394A}" type="presParOf" srcId="{839AD298-B962-40B0-8C86-8EA8CBB287DC}" destId="{99C237EE-FA95-4C72-AD9D-488F4B0D5F65}" srcOrd="0" destOrd="0" presId="urn:microsoft.com/office/officeart/2018/2/layout/IconVerticalSolidList"/>
    <dgm:cxn modelId="{C032C13A-5A00-4A04-806C-CBAB38D00825}" type="presParOf" srcId="{839AD298-B962-40B0-8C86-8EA8CBB287DC}" destId="{2550C115-F10A-4F8C-82BF-E69F24D88705}" srcOrd="1" destOrd="0" presId="urn:microsoft.com/office/officeart/2018/2/layout/IconVerticalSolidList"/>
    <dgm:cxn modelId="{504C0A55-C4B3-447A-A1C4-6D5BF2D2F356}" type="presParOf" srcId="{839AD298-B962-40B0-8C86-8EA8CBB287DC}" destId="{B6BE5155-8FA8-48DA-9D20-EA278E3EB224}" srcOrd="2" destOrd="0" presId="urn:microsoft.com/office/officeart/2018/2/layout/IconVerticalSolidList"/>
    <dgm:cxn modelId="{9E9C4A1B-961F-47FC-974E-45D346F9DFF4}" type="presParOf" srcId="{839AD298-B962-40B0-8C86-8EA8CBB287DC}" destId="{0FC89199-5FEB-4247-A767-ABA277661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DC59D-2066-446D-BE21-401F62EC319B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A2BB1-474B-4BED-A1DA-C75A2947274C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4F1F8-C020-478D-B5FF-A9F1BE173B4C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Problem Statement</a:t>
          </a:r>
        </a:p>
      </dsp:txBody>
      <dsp:txXfrm>
        <a:off x="591168" y="371"/>
        <a:ext cx="9924431" cy="511834"/>
      </dsp:txXfrm>
    </dsp:sp>
    <dsp:sp modelId="{59583A5F-832A-4C76-9984-EFF551E6378D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90D69-126A-4B64-8BC6-E41D19D4F0D8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55106-5561-4048-8EBC-49D5B9936084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 Goals</a:t>
          </a:r>
        </a:p>
      </dsp:txBody>
      <dsp:txXfrm>
        <a:off x="591168" y="640165"/>
        <a:ext cx="9924431" cy="511834"/>
      </dsp:txXfrm>
    </dsp:sp>
    <dsp:sp modelId="{A9B660A3-097D-4A78-B566-A70B265A8491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25F17-217D-444D-88A1-DFBB2B1233D8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747B7-A302-43EB-9E2A-B036E1A53C69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Responsible AI / Ethical Considerations</a:t>
          </a:r>
        </a:p>
      </dsp:txBody>
      <dsp:txXfrm>
        <a:off x="591168" y="1279958"/>
        <a:ext cx="9924431" cy="511834"/>
      </dsp:txXfrm>
    </dsp:sp>
    <dsp:sp modelId="{964D1A5B-8C66-47EA-9975-F8A7490F75DB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84042-B73C-4FA1-B3F1-0A3B8DBE259A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C6026-1129-4EA3-8062-F09E4C5CD35D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Context</a:t>
          </a:r>
        </a:p>
      </dsp:txBody>
      <dsp:txXfrm>
        <a:off x="591168" y="1919751"/>
        <a:ext cx="9924431" cy="511834"/>
      </dsp:txXfrm>
    </dsp:sp>
    <dsp:sp modelId="{6610BC6F-D64A-4345-B7F5-DD5FFD9EF1D5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CA188-BA9A-4E51-A9F0-24A0289C3DD8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13B46-198B-4215-A3D5-8EC8B3FD0F8C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Exploratory Data Analysis</a:t>
          </a:r>
        </a:p>
      </dsp:txBody>
      <dsp:txXfrm>
        <a:off x="591168" y="2559544"/>
        <a:ext cx="9924431" cy="511834"/>
      </dsp:txXfrm>
    </dsp:sp>
    <dsp:sp modelId="{B2DFD554-4BC7-4CA9-A40C-6F7065E19FD5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5D8EC-F849-43CA-9948-A81A161CB8CD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4C79D-4102-47A3-B958-FFAA948E061C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Technical Approach</a:t>
          </a:r>
        </a:p>
      </dsp:txBody>
      <dsp:txXfrm>
        <a:off x="591168" y="3199338"/>
        <a:ext cx="9924431" cy="511834"/>
      </dsp:txXfrm>
    </dsp:sp>
    <dsp:sp modelId="{99C237EE-FA95-4C72-AD9D-488F4B0D5F65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0C115-F10A-4F8C-82BF-E69F24D88705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9199-5FEB-4247-A767-ABA277661AD2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 &amp; Next Steps</a:t>
          </a:r>
        </a:p>
      </dsp:txBody>
      <dsp:txXfrm>
        <a:off x="591168" y="3839131"/>
        <a:ext cx="9924431" cy="511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44D7-63AD-D81A-95CA-E88D9A689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1EA5B-D64C-4408-0A09-41BA63592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8A7FA-3592-5BA8-29DD-0A298DF91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71D0E-5177-AC0B-899C-C1385B8AF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0495A-A917-2DCB-7BD6-2C00467F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6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C2EC-05BD-4B91-D963-EA12BDF6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27DE6-49F0-2F63-4727-5337CEAA4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BC299-92CC-4693-9E10-C5448F54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3D79C-6A9F-BE16-33C1-41362D2A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6147-6C11-5711-D98F-0409762E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46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6F10F0-6D1D-5038-2A5A-6E13CB0A0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A3129-8AE8-2E36-1F45-47549EE09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FD9C3-609A-15CF-F4DE-FBF29D37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56803-9A2A-494F-FC46-896B3F0B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8348C-D934-B2EA-ECD3-24B0AA0D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1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3250-C8D8-21FF-FAC7-AC964CCE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160F5-E84D-0CC5-28E9-FCC056C34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FCA57-036D-868F-36DE-A198C25F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E2C0E-7A76-79C9-ABE6-54FB84F07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76877-F425-DE78-529F-7E188B962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1C60-80D4-F6F8-24EC-CB50D08C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F267-0453-E9F8-4BEF-1C3C3762B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C1286-AEE0-6354-0F6B-4440A1A3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6594-851E-8626-0527-D644F51E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6E6A6-8EC9-727F-1077-DFD1BEAA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9C7E-C825-BA46-2D3E-96D2F2CA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983FC-8BFD-2A9B-AA99-C28EF9D93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6D1A0-E778-A3D0-B720-E28BCB27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3362A-31B6-3C4C-2901-C4F1A7A6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BFF56-A884-3902-489B-C5E36E28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5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1A9D-8F41-41D2-7FF6-E59C7268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5A76-3056-AA03-69F3-D248A29C9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D27D4-CA6B-9656-CB62-06289EE90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515A1-5AB4-AF79-8434-5D98EA0E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1872B-7223-A256-250C-99DABB3E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F6C2E-8D92-6EBE-55D8-EBAA485F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6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6C02-FFC6-3F3F-EAF0-11C011C6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72994-1ACF-D454-10C0-D959F26F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D926B-D92A-5E46-9E0C-B3EF66C87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931FE-89FB-ABB5-BF49-B1E2DC53F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B8CD3-B4ED-3622-BD13-F88FECAB4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6307B-9971-984F-87EC-01D0ABA3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4DD26E-D461-E784-FE81-3B9D811A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CF1C4-BBD0-7745-5A27-FBFBA06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7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92B61-D1F7-25DD-27CE-BF382456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C2FBC-856E-DFD9-4AAE-5B1FAF2C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15F8E-B9E1-8AD0-D159-739108B3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51803-D95D-F54E-5E39-5269D1CD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E5666-910F-F7BC-72F4-172EA476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5B440-5A18-D871-494F-00907201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7F36C-BC31-2659-5A76-94E36137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7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C86C-EA46-759F-C339-6DDC194EA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2837-D070-C7D0-59A7-0D56D6F6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8A3F5-8FD9-7959-3095-D3A5DF2B1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F8A80-D482-5CF8-D90F-5C4B14D79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844DE-5EB3-C934-1586-B8430333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9B4C9-D055-A5D3-CC3E-34A71B93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18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4600-AE8C-AD6C-4056-DF320D7F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89A082-D048-0ABF-D37A-687211FF9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675F0-60DF-6BF7-3EBB-1AF37FCBB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0202A-C94A-15FF-1C50-79703E9A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4E3B9-D202-AC87-46B4-410DC3FD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A3221-5721-72D0-7DC0-3A2C89EF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1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BAA5C-8856-AD68-784A-AFB35F17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9C5D8-57A6-B2BA-B6F0-A8BCABD79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C7BD-D7D4-D7D9-5E5D-939D62B68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9EE847-DC51-4B8D-936C-22A045E0EE5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EEB7F-F8A6-7DDF-9CB0-D7B0082DE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E3DDC-8FAC-E613-B1D7-096FC91DA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A25F07-1133-46B3-A239-AC52A4266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orest fire with smoke and clouds&#10;&#10;Description automatically generated">
            <a:extLst>
              <a:ext uri="{FF2B5EF4-FFF2-40B4-BE49-F238E27FC236}">
                <a16:creationId xmlns:a16="http://schemas.microsoft.com/office/drawing/2014/main" id="{2C9535F0-ADA9-60CB-019B-F8A8A2E80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0A7F6-34EB-E740-898A-381854541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Applied ML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CE816-3F12-4ACA-1F78-41B1232CA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Initial Feasibility Report Presentation</a:t>
            </a:r>
          </a:p>
          <a:p>
            <a:r>
              <a:rPr lang="en-US">
                <a:solidFill>
                  <a:srgbClr val="FFFFFF"/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4232784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F197A-EC64-0709-59A7-D218B1E4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0763FB-A251-D588-CCED-366E7FE53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0936" y="2660904"/>
            <a:ext cx="481888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Rolling Averages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Smooths short-term weather trends (e.g., 7-day temp averages).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Cumulative Precipitation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Tracks moisture buildup, impacting fuel dryness.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Lagged Features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Captures influence of past conditions (e.g., 1-day lag).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Vegetation Indices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Reflects fuel availability for fires.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effectLst/>
              </a:rPr>
              <a:t>Interaction Terms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effectLst/>
              </a:rPr>
              <a:t>: Models compounding effects (e.g., temp x wind speed).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F351-127C-C349-7374-3A440FBD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69" r="32375"/>
          <a:stretch/>
        </p:blipFill>
        <p:spPr>
          <a:xfrm>
            <a:off x="6346715" y="640080"/>
            <a:ext cx="496363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67C0C-3608-B2AD-9F5F-4E1DB2CC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Technical Approach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12D08E-27F3-6ED0-5E3D-B8960F8AB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/>
              <a:t>Our wildfire prediction model employs a variety of techniques to capture complex environmental patterns and temporal dependencies. </a:t>
            </a:r>
            <a:r>
              <a:rPr lang="en-US" sz="1500" b="1"/>
              <a:t>Linear regression</a:t>
            </a:r>
            <a:r>
              <a:rPr lang="en-US" sz="1500"/>
              <a:t> serves as a baseline to understand fundamental trends. </a:t>
            </a:r>
            <a:r>
              <a:rPr lang="en-US" sz="1500" b="1"/>
              <a:t>Random Forest</a:t>
            </a:r>
            <a:r>
              <a:rPr lang="en-US" sz="1500"/>
              <a:t> and </a:t>
            </a:r>
            <a:r>
              <a:rPr lang="en-US" sz="1500" b="1"/>
              <a:t>Gradient Boosting</a:t>
            </a:r>
            <a:r>
              <a:rPr lang="en-US" sz="1500"/>
              <a:t> are applied for their ability to handle non-linear relationships and interactions among features, crucial for diverse wildfire data. </a:t>
            </a:r>
            <a:r>
              <a:rPr lang="en-US" sz="1500" b="1"/>
              <a:t>Neural Networks</a:t>
            </a:r>
            <a:r>
              <a:rPr lang="en-US" sz="1500"/>
              <a:t>, particularly </a:t>
            </a:r>
            <a:r>
              <a:rPr lang="en-US" sz="1500" b="1"/>
              <a:t>Temporal Convolutional Networks (TCNs)</a:t>
            </a:r>
            <a:r>
              <a:rPr lang="en-US" sz="1500"/>
              <a:t>, are used to model time-series data, capturing seasonal and temporal shifts in wildfire risks. </a:t>
            </a:r>
            <a:r>
              <a:rPr lang="en-US" sz="1500" b="1"/>
              <a:t>Support Vector Machines (SVM)</a:t>
            </a:r>
            <a:r>
              <a:rPr lang="en-US" sz="1500"/>
              <a:t> provide an edge in identifying patterns and thresholds, while </a:t>
            </a:r>
            <a:r>
              <a:rPr lang="en-US" sz="1500" b="1"/>
              <a:t>Ensemble Methods</a:t>
            </a:r>
            <a:r>
              <a:rPr lang="en-US" sz="1500"/>
              <a:t> combine multiple models to enhance robustness and accuracy.</a:t>
            </a:r>
          </a:p>
        </p:txBody>
      </p:sp>
      <p:pic>
        <p:nvPicPr>
          <p:cNvPr id="5" name="Picture 4" descr="Sheep in bubbles">
            <a:extLst>
              <a:ext uri="{FF2B5EF4-FFF2-40B4-BE49-F238E27FC236}">
                <a16:creationId xmlns:a16="http://schemas.microsoft.com/office/drawing/2014/main" id="{2486F964-7DC5-2BAE-AA83-B5385280A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4" r="22155" b="1"/>
          <a:stretch/>
        </p:blipFill>
        <p:spPr>
          <a:xfrm>
            <a:off x="6349516" y="640080"/>
            <a:ext cx="495803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4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D71FD-A3D0-8EA1-CDF1-D14DEACB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6721B-61C1-78F7-793E-802B1CDD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Techniques and Models</a:t>
            </a: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AD296E-6656-B6D1-3ADF-9B56CA574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/>
              <a:t>Baseline Model</a:t>
            </a:r>
            <a:r>
              <a:rPr lang="en-US" sz="1400"/>
              <a:t>: Linear Regression</a:t>
            </a:r>
          </a:p>
          <a:p>
            <a:r>
              <a:rPr lang="en-US" sz="1400" b="1"/>
              <a:t>Advanced Models</a:t>
            </a:r>
            <a:r>
              <a:rPr lang="en-US" sz="1400"/>
              <a:t>: Random Forest, Gradient Boosting, Neural Networks</a:t>
            </a:r>
          </a:p>
          <a:p>
            <a:r>
              <a:rPr lang="en-US" sz="1400" b="1"/>
              <a:t>Additional Methods</a:t>
            </a:r>
            <a:r>
              <a:rPr lang="en-US" sz="1400"/>
              <a:t>:</a:t>
            </a:r>
          </a:p>
          <a:p>
            <a:pPr marL="742950" lvl="1"/>
            <a:r>
              <a:rPr lang="en-US" sz="1400" b="1"/>
              <a:t>Support Vector Machines (SVM)</a:t>
            </a:r>
            <a:r>
              <a:rPr lang="en-US" sz="1400"/>
              <a:t>: For complex pattern detection.</a:t>
            </a:r>
          </a:p>
          <a:p>
            <a:pPr marL="742950" lvl="1"/>
            <a:r>
              <a:rPr lang="en-US" sz="1400" b="1"/>
              <a:t>Temporal Convolutional Networks (TCNs)</a:t>
            </a:r>
            <a:r>
              <a:rPr lang="en-US" sz="1400"/>
              <a:t>: To model time-series wildfire data.</a:t>
            </a:r>
          </a:p>
          <a:p>
            <a:pPr marL="742950" lvl="1"/>
            <a:r>
              <a:rPr lang="en-US" sz="1400" b="1"/>
              <a:t>Ensemble Methods</a:t>
            </a:r>
            <a:r>
              <a:rPr lang="en-US" sz="1400"/>
              <a:t>: To aggregate multiple models and improve prediction accuracy.</a:t>
            </a:r>
          </a:p>
          <a:p>
            <a:pPr marL="742950" lvl="1"/>
            <a:r>
              <a:rPr lang="en-US" sz="1400" b="1"/>
              <a:t>K-Nearest Neighbors (KNN)</a:t>
            </a:r>
            <a:r>
              <a:rPr lang="en-US" sz="1400"/>
              <a:t>: For similarity-based predictions.</a:t>
            </a:r>
          </a:p>
          <a:p>
            <a:pPr marL="742950" lvl="1"/>
            <a:r>
              <a:rPr lang="en-US" sz="1400" b="1"/>
              <a:t>Recurrent Neural Networks (RNNs)</a:t>
            </a:r>
            <a:r>
              <a:rPr lang="en-US" sz="1400"/>
              <a:t>: To capture sequential dependencies in time-series data.</a:t>
            </a:r>
          </a:p>
          <a:p>
            <a:endParaRPr lang="en-US" sz="1400"/>
          </a:p>
        </p:txBody>
      </p:sp>
      <p:pic>
        <p:nvPicPr>
          <p:cNvPr id="5122" name="Picture 2" descr="Big Idea Stock Photo - Download Image Now - Attitude, Planning, Growth -  iStock">
            <a:extLst>
              <a:ext uri="{FF2B5EF4-FFF2-40B4-BE49-F238E27FC236}">
                <a16:creationId xmlns:a16="http://schemas.microsoft.com/office/drawing/2014/main" id="{340791ED-6242-7DD4-9A1F-B40C3A9B7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8"/>
          <a:stretch/>
        </p:blipFill>
        <p:spPr bwMode="auto">
          <a:xfrm>
            <a:off x="6578091" y="640080"/>
            <a:ext cx="450088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3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99282-FAA4-7789-301B-3D637A5E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 in Data Modeling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12DBD3-24D3-59B8-81E8-5DFEA8D42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0936" y="2660904"/>
            <a:ext cx="481888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Handling Missing Data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Incomplete records can impact model accuracy. Imputation or dropping strategies ensure data quality without losing essential information.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Balancing Underrepresented Regions/Periods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Some areas or time periods may have fewer data points, potentially biasing predictions. Techniques like resampling or synthetic data generation help create a balanced dataset for more reliable results.</a:t>
            </a:r>
          </a:p>
        </p:txBody>
      </p:sp>
      <p:pic>
        <p:nvPicPr>
          <p:cNvPr id="5" name="Picture 4" descr="close up of man finger on stock market charts">
            <a:extLst>
              <a:ext uri="{FF2B5EF4-FFF2-40B4-BE49-F238E27FC236}">
                <a16:creationId xmlns:a16="http://schemas.microsoft.com/office/drawing/2014/main" id="{22300B31-46A3-C158-B771-C94554CC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82" r="32383" b="-1"/>
          <a:stretch/>
        </p:blipFill>
        <p:spPr>
          <a:xfrm>
            <a:off x="6349447" y="640080"/>
            <a:ext cx="495816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70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ECC69-CF43-67FB-0CB1-71C2DCDC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Model Performance and Prediction Accuracy</a:t>
            </a:r>
          </a:p>
        </p:txBody>
      </p:sp>
      <p:sp>
        <p:nvSpPr>
          <p:cNvPr id="103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33CCB1B-3757-F4D3-3EE2-218CCAAB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608" y="3193697"/>
            <a:ext cx="3758184" cy="245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42C050-A6EA-824E-F9C9-95F47A24F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908" y="3212488"/>
            <a:ext cx="3758184" cy="24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F6E883-4CC7-CC5A-FB03-8FA5E5EB2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1208" y="3217185"/>
            <a:ext cx="3758184" cy="24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8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0A46A-E5DC-1AAF-1ED0-DB01B22E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FCBE0-35ED-78E5-13FE-5892EAF5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Temporal Analysis of Wildfire Predictions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7DBEBA-EC95-DD42-FFD4-BFBC79931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7042" y="2084546"/>
            <a:ext cx="8032758" cy="437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8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307DC-3DF6-C9EB-15C8-A8BCF2BF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Insights and Future Enhancements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FD782-0FBB-FBAD-5658-B92FB4355935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Key Takeaways: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Model performance shows strong alignment between predicted and actual wildfire occurrences, as depicted in the comparative scatter and temporal analysis graphs.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Certain patterns in prediction errors suggest areas for further model refinement, particularly in high-frequency or high-severity instances.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Areas for Improvement: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Enhancing Model Accuracy: Further feature engineering and inclusion of additional environmental variables (e.g., humidity, vegetation density) could improve predictions.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Reducing Prediction Variability: By implementing techniques like ensemble models (e.g., </a:t>
            </a:r>
            <a:r>
              <a:rPr lang="en-US" sz="2000" dirty="0" err="1"/>
              <a:t>XGBoost</a:t>
            </a:r>
            <a:r>
              <a:rPr lang="en-US" sz="2000" dirty="0"/>
              <a:t>), the model may achieve more consistent predictions across diverse regions and conditions.</a:t>
            </a:r>
          </a:p>
        </p:txBody>
      </p:sp>
    </p:spTree>
    <p:extLst>
      <p:ext uri="{BB962C8B-B14F-4D97-AF65-F5344CB8AC3E}">
        <p14:creationId xmlns:p14="http://schemas.microsoft.com/office/powerpoint/2010/main" val="28370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EEE247-FDC0-E1DB-4374-778903C5DB05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>
                <a:latin typeface="+mj-lt"/>
                <a:ea typeface="+mj-ea"/>
                <a:cs typeface="+mj-cs"/>
              </a:rPr>
              <a:t>Proposed Project Outcomes and Next Steps</a:t>
            </a:r>
            <a:endParaRPr lang="en-US" sz="4600">
              <a:latin typeface="+mj-lt"/>
              <a:ea typeface="+mj-ea"/>
              <a:cs typeface="+mj-cs"/>
            </a:endParaRPr>
          </a:p>
        </p:txBody>
      </p:sp>
      <p:sp>
        <p:nvSpPr>
          <p:cNvPr id="104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E11FD-5F7C-C812-E441-912A35768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Projected Impact</a:t>
            </a:r>
            <a:r>
              <a:rPr lang="en-US" sz="2000"/>
              <a:t>: This project aims to support wildfire risk mitigation through insights for emergency responders and policy guidance.</a:t>
            </a:r>
          </a:p>
          <a:p>
            <a:r>
              <a:rPr lang="en-US" sz="2000" b="1"/>
              <a:t>Future Research</a:t>
            </a:r>
            <a:r>
              <a:rPr lang="en-US" sz="2000"/>
              <a:t>: Plans include exploring additional data sources and testing advanced machine learning models.</a:t>
            </a:r>
          </a:p>
          <a:p>
            <a:r>
              <a:rPr lang="en-US" sz="2000" b="1"/>
              <a:t>Project Timeline</a:t>
            </a:r>
            <a:r>
              <a:rPr lang="en-US" sz="2000"/>
              <a:t>: A structured timeline with key milestones will be established to guide project progress.</a:t>
            </a:r>
          </a:p>
          <a:p>
            <a:r>
              <a:rPr lang="en-US" sz="2000" b="1"/>
              <a:t>Anticipated Challenges</a:t>
            </a:r>
            <a:r>
              <a:rPr lang="en-US" sz="2000"/>
              <a:t>: We expect to address data gaps and balance representation in the dataset.</a:t>
            </a:r>
          </a:p>
          <a:p>
            <a:r>
              <a:rPr lang="en-US" sz="2000" b="1"/>
              <a:t>Long-term Goals</a:t>
            </a:r>
            <a:r>
              <a:rPr lang="en-US" sz="2000"/>
              <a:t>: Enhance community preparedness and contribute to sustainable wildfire management solutions.</a:t>
            </a:r>
          </a:p>
          <a:p>
            <a:endParaRPr lang="en-US" sz="2000"/>
          </a:p>
        </p:txBody>
      </p:sp>
      <p:pic>
        <p:nvPicPr>
          <p:cNvPr id="1028" name="Picture 4" descr="Next Step Vector Images (over 3,700)">
            <a:extLst>
              <a:ext uri="{FF2B5EF4-FFF2-40B4-BE49-F238E27FC236}">
                <a16:creationId xmlns:a16="http://schemas.microsoft.com/office/drawing/2014/main" id="{EE4CECFF-B365-332E-1688-490095783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5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B05B6-565F-D7C3-81EF-E034ECCC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CB070DFA-BF03-4219-6F56-F1B9C5389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618584FE-6CCE-4F29-A085-0FCE1CE84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09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orest fire with smoke and clouds&#10;&#10;Description automatically generated">
            <a:extLst>
              <a:ext uri="{FF2B5EF4-FFF2-40B4-BE49-F238E27FC236}">
                <a16:creationId xmlns:a16="http://schemas.microsoft.com/office/drawing/2014/main" id="{7A71723B-C954-7FFC-AE5A-BD2051FBFB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A372D"/>
              </a:clrFrom>
              <a:clrTo>
                <a:srgbClr val="3A372D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A5901-912E-1B86-37F7-227A86C7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016E763-D280-1510-F3E7-904201E7A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1004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034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208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D3EA8-3CEA-A2AF-46AA-498E3988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Problem Statement</a:t>
            </a:r>
          </a:p>
        </p:txBody>
      </p:sp>
      <p:sp>
        <p:nvSpPr>
          <p:cNvPr id="208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648AB-0543-1CEA-C701-E361E55A5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Objective: Predict wildfire risks using ML models</a:t>
            </a:r>
          </a:p>
          <a:p>
            <a:r>
              <a:rPr lang="en-US" sz="2200"/>
              <a:t>Example: Jasper wildfire 2024 – Impact: $880 million loss</a:t>
            </a:r>
          </a:p>
          <a:p>
            <a:r>
              <a:rPr lang="en-US" sz="2200"/>
              <a:t>Potential savings from early detection: 10-20% of damages.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DCBAE7F-F0B2-574B-661D-B223F7A3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027054"/>
            <a:ext cx="5458968" cy="480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12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27112-8992-61BA-BF6C-CF1CA9AE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This Problem is Critical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FD921-E33C-32A0-F7E8-7093BE0E7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Increasing frequency and severity of wildfires.</a:t>
            </a:r>
          </a:p>
          <a:p>
            <a:r>
              <a:rPr lang="en-US" sz="2200"/>
              <a:t>Societal, economic, and environmental impact.</a:t>
            </a:r>
          </a:p>
          <a:p>
            <a:r>
              <a:rPr lang="en-US" sz="2200"/>
              <a:t>Lack of early detection and prediction tools.</a:t>
            </a:r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95F24121-6EF4-564C-05BE-D62876B76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33" r="17833" b="-1"/>
          <a:stretch/>
        </p:blipFill>
        <p:spPr>
          <a:xfrm>
            <a:off x="6349489" y="640080"/>
            <a:ext cx="495808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9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8ABA3-6B01-FD65-3BEB-6E61018F0D9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Goals &amp; Benefits to Stakeholders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024B332-ADFC-B165-3791-2655D1E0EC3D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Goal 1: Predict wildfire risks.</a:t>
            </a:r>
          </a:p>
          <a:p>
            <a:r>
              <a:rPr lang="en-US" sz="2200" dirty="0"/>
              <a:t>Goal 2: Provide insights to emergency responders and policymakers.</a:t>
            </a:r>
          </a:p>
        </p:txBody>
      </p:sp>
      <p:pic>
        <p:nvPicPr>
          <p:cNvPr id="47" name="Graphic 46" descr="Firefighter">
            <a:extLst>
              <a:ext uri="{FF2B5EF4-FFF2-40B4-BE49-F238E27FC236}">
                <a16:creationId xmlns:a16="http://schemas.microsoft.com/office/drawing/2014/main" id="{966A8107-C477-9B42-F753-933D6EA01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8C16BBB-AB72-06B9-6732-5AFDB3A6BD54}"/>
              </a:ext>
            </a:extLst>
          </p:cNvPr>
          <p:cNvSpPr txBox="1">
            <a:spLocks/>
          </p:cNvSpPr>
          <p:nvPr/>
        </p:nvSpPr>
        <p:spPr>
          <a:xfrm>
            <a:off x="630936" y="4169799"/>
            <a:ext cx="5468112" cy="1882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/>
              <a:t>Benefits:</a:t>
            </a:r>
          </a:p>
          <a:p>
            <a:r>
              <a:rPr lang="en-US" sz="2200" dirty="0"/>
              <a:t>Government: Improved decision-making.</a:t>
            </a:r>
          </a:p>
          <a:p>
            <a:r>
              <a:rPr lang="en-US" sz="2200" dirty="0"/>
              <a:t>Insurance: Reduced claims.</a:t>
            </a:r>
          </a:p>
          <a:p>
            <a:r>
              <a:rPr lang="en-US" sz="2200" dirty="0"/>
              <a:t>Communities: Enhanced safety and preparedness.</a:t>
            </a:r>
          </a:p>
        </p:txBody>
      </p:sp>
    </p:spTree>
    <p:extLst>
      <p:ext uri="{BB962C8B-B14F-4D97-AF65-F5344CB8AC3E}">
        <p14:creationId xmlns:p14="http://schemas.microsoft.com/office/powerpoint/2010/main" val="341368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D2A4C-DE16-67B4-CA21-3541C4D065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Responsible AI / Ethical Considerations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7C72FF5-CC9F-EC6A-AE83-37C7CFAB903E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/>
              <a:t>Bias &amp; Fairness: Ensure balanced data across regions and ecosystems.</a:t>
            </a:r>
          </a:p>
          <a:p>
            <a:r>
              <a:rPr lang="en-US" sz="1900"/>
              <a:t>Privacy: Protect sensitive geospatial data.</a:t>
            </a:r>
          </a:p>
          <a:p>
            <a:r>
              <a:rPr lang="en-US" sz="1900"/>
              <a:t>Accountability: Validate predictions with expert oversight.</a:t>
            </a:r>
          </a:p>
          <a:p>
            <a:r>
              <a:rPr lang="en-US" sz="1900"/>
              <a:t>Transparency: Communicate model limitations and decision logic to communities.</a:t>
            </a:r>
          </a:p>
          <a:p>
            <a:r>
              <a:rPr lang="en-US" sz="1900"/>
              <a:t>Environmental Impact: Balance fire suppression with ecosystem health.</a:t>
            </a:r>
          </a:p>
        </p:txBody>
      </p:sp>
      <p:pic>
        <p:nvPicPr>
          <p:cNvPr id="16" name="Picture 15" descr="Chess knights head to head">
            <a:extLst>
              <a:ext uri="{FF2B5EF4-FFF2-40B4-BE49-F238E27FC236}">
                <a16:creationId xmlns:a16="http://schemas.microsoft.com/office/drawing/2014/main" id="{8197D6B9-1900-8213-F2EB-4ABD8B61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63" r="6484"/>
          <a:stretch/>
        </p:blipFill>
        <p:spPr>
          <a:xfrm>
            <a:off x="6099048" y="846905"/>
            <a:ext cx="5458968" cy="516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51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4045C-2630-94A6-A5A6-6B2A23AF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Context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48B2A-33BE-AD89-A4CC-616CA0872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Dataset 1: Wildfire historical data.</a:t>
            </a:r>
          </a:p>
          <a:p>
            <a:r>
              <a:rPr lang="en-US" sz="2200"/>
              <a:t>Dataset 2: Weather station data.</a:t>
            </a:r>
          </a:p>
          <a:p>
            <a:r>
              <a:rPr lang="en-US" sz="2200"/>
              <a:t>Dataset 3: Weather readings data.</a:t>
            </a:r>
          </a:p>
        </p:txBody>
      </p:sp>
      <p:pic>
        <p:nvPicPr>
          <p:cNvPr id="5" name="Picture 4" descr="Gold coloured compass">
            <a:extLst>
              <a:ext uri="{FF2B5EF4-FFF2-40B4-BE49-F238E27FC236}">
                <a16:creationId xmlns:a16="http://schemas.microsoft.com/office/drawing/2014/main" id="{1AE2F689-53A3-5C50-1463-A222F6F5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48" r="-1" b="-1"/>
          <a:stretch/>
        </p:blipFill>
        <p:spPr>
          <a:xfrm>
            <a:off x="6099048" y="707766"/>
            <a:ext cx="5458968" cy="54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5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9" name="Rectangle 309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C82E3-C2E3-705E-23FF-866F6F6F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Datasets</a:t>
            </a:r>
          </a:p>
        </p:txBody>
      </p:sp>
      <p:sp>
        <p:nvSpPr>
          <p:cNvPr id="310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65C2C-0597-90DC-F545-A2F741A3E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Wildfire occurrences, weather readings, and environmental factors.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1437AC-80AE-5B1E-4270-C086D824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688954"/>
            <a:ext cx="5458968" cy="348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40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3" name="Rectangle 413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8105E-7356-1452-D743-98536705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(EDA)</a:t>
            </a:r>
          </a:p>
        </p:txBody>
      </p:sp>
      <p:sp>
        <p:nvSpPr>
          <p:cNvPr id="413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E6C9C82-ADE1-FDC6-A68D-E49324C205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0936" y="2660904"/>
            <a:ext cx="481888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Identify Patterns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To </a:t>
            </a:r>
            <a:r>
              <a:rPr lang="en-US" altLang="en-US" sz="2000"/>
              <a:t>u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ncover trends in wildfire occurrences across different years and regions, providing insights into seasonal and regional risk factors.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Understand Key Drivers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Correlating weather conditions (e.g., temperature, humidity) with fire size enables us to identify critical environmental triggers.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Data Quality Check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: To ensure data completeness and reliability, which is crucial for building accurate predictive models. </a:t>
            </a:r>
          </a:p>
        </p:txBody>
      </p:sp>
      <p:pic>
        <p:nvPicPr>
          <p:cNvPr id="4106" name="Picture 10" descr="A blue and red lines&#10;&#10;Description automatically generated">
            <a:extLst>
              <a:ext uri="{FF2B5EF4-FFF2-40B4-BE49-F238E27FC236}">
                <a16:creationId xmlns:a16="http://schemas.microsoft.com/office/drawing/2014/main" id="{1EDFA159-031B-FD9F-1839-8111A27D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268969"/>
            <a:ext cx="5458968" cy="232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39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841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Applied ML Final Project</vt:lpstr>
      <vt:lpstr>Agenda</vt:lpstr>
      <vt:lpstr>Business Problem Statement</vt:lpstr>
      <vt:lpstr>Why This Problem is Critical</vt:lpstr>
      <vt:lpstr>Project Goals &amp; Benefits to Stakeholders </vt:lpstr>
      <vt:lpstr>Responsible AI / Ethical Considerations</vt:lpstr>
      <vt:lpstr>Data Context</vt:lpstr>
      <vt:lpstr>Overview of Datasets</vt:lpstr>
      <vt:lpstr>Exploratory Data Analysis (EDA)</vt:lpstr>
      <vt:lpstr>Feature Engineering</vt:lpstr>
      <vt:lpstr>Proposed Technical Approach</vt:lpstr>
      <vt:lpstr>Techniques and Models:</vt:lpstr>
      <vt:lpstr>Challenges in Data Modeling</vt:lpstr>
      <vt:lpstr>Model Performance and Prediction Accuracy</vt:lpstr>
      <vt:lpstr>Temporal Analysis of Wildfire Predictions</vt:lpstr>
      <vt:lpstr>Insights and Future Enhancements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Dhyan Bhavsar</dc:creator>
  <cp:lastModifiedBy>Dhyan Bhavsar</cp:lastModifiedBy>
  <cp:revision>6</cp:revision>
  <dcterms:created xsi:type="dcterms:W3CDTF">2024-10-22T02:33:42Z</dcterms:created>
  <dcterms:modified xsi:type="dcterms:W3CDTF">2024-11-02T01:35:17Z</dcterms:modified>
</cp:coreProperties>
</file>